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  <p:sldMasterId id="2147483708" r:id="rId7"/>
  </p:sldMasterIdLst>
  <p:sldIdLst>
    <p:sldId id="256" r:id="rId8"/>
    <p:sldId id="257" r:id="rId9"/>
    <p:sldId id="258" r:id="rId10"/>
    <p:sldId id="260" r:id="rId11"/>
    <p:sldId id="293" r:id="rId12"/>
    <p:sldId id="284" r:id="rId13"/>
    <p:sldId id="292" r:id="rId14"/>
    <p:sldId id="287" r:id="rId15"/>
    <p:sldId id="294" r:id="rId16"/>
    <p:sldId id="289" r:id="rId17"/>
    <p:sldId id="26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quals Trust CEO" userId="70682cf6-2386-43e0-821b-50296fa9b5f3" providerId="ADAL" clId="{302C2C52-A89B-4516-B3BA-79692BA1C8D8}"/>
    <pc:docChg chg="modSld">
      <pc:chgData name="Equals Trust CEO" userId="70682cf6-2386-43e0-821b-50296fa9b5f3" providerId="ADAL" clId="{302C2C52-A89B-4516-B3BA-79692BA1C8D8}" dt="2020-09-02T13:10:59.465" v="11" actId="20577"/>
      <pc:docMkLst>
        <pc:docMk/>
      </pc:docMkLst>
      <pc:sldChg chg="modSp">
        <pc:chgData name="Equals Trust CEO" userId="70682cf6-2386-43e0-821b-50296fa9b5f3" providerId="ADAL" clId="{302C2C52-A89B-4516-B3BA-79692BA1C8D8}" dt="2020-09-02T13:10:59.465" v="11" actId="20577"/>
        <pc:sldMkLst>
          <pc:docMk/>
          <pc:sldMk cId="1444194303" sldId="257"/>
        </pc:sldMkLst>
        <pc:spChg chg="mod">
          <ac:chgData name="Equals Trust CEO" userId="70682cf6-2386-43e0-821b-50296fa9b5f3" providerId="ADAL" clId="{302C2C52-A89B-4516-B3BA-79692BA1C8D8}" dt="2020-09-02T13:10:59.465" v="11" actId="20577"/>
          <ac:spMkLst>
            <pc:docMk/>
            <pc:sldMk cId="1444194303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0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17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5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3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7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7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10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1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483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89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09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6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51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3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1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59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12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46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73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5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14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7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29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1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87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12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29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682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95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6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92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44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6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8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3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CD0A-16B2-4846-96CA-C8B5AA61D4DA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F7E2-7C6B-415B-93C7-23047F62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2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2FB2-C8AF-4B7A-9CBE-544DD256FD3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CEEC-70DD-461F-8A44-9E86A24E0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7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elizabeth.gregory@equalstrust.org" TargetMode="External"/><Relationship Id="rId3" Type="http://schemas.openxmlformats.org/officeDocument/2006/relationships/hyperlink" Target="mailto:ceo@equalstrust.org" TargetMode="External"/><Relationship Id="rId7" Type="http://schemas.openxmlformats.org/officeDocument/2006/relationships/hyperlink" Target="mailto:silead@equalstrust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rmanager@equalstrust.org" TargetMode="External"/><Relationship Id="rId5" Type="http://schemas.openxmlformats.org/officeDocument/2006/relationships/hyperlink" Target="mailto:governance@equalstrust.org" TargetMode="External"/><Relationship Id="rId10" Type="http://schemas.openxmlformats.org/officeDocument/2006/relationships/hyperlink" Target="mailto:enquiries@equalstrust.org" TargetMode="External"/><Relationship Id="rId4" Type="http://schemas.openxmlformats.org/officeDocument/2006/relationships/hyperlink" Target="mailto:financemanager@equalstrust.org" TargetMode="External"/><Relationship Id="rId9" Type="http://schemas.openxmlformats.org/officeDocument/2006/relationships/hyperlink" Target="http://www.equalstrus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0" y="675445"/>
            <a:ext cx="11447458" cy="286100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609600" y="3536450"/>
            <a:ext cx="11231510" cy="29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Corbel" panose="020B0503020204020204" pitchFamily="34" charset="0"/>
              </a:rPr>
              <a:t>An Introduction to </a:t>
            </a:r>
            <a:r>
              <a:rPr lang="en-US" sz="4800" b="1" dirty="0">
                <a:solidFill>
                  <a:srgbClr val="00B050"/>
                </a:solidFill>
                <a:latin typeface="Corbel" panose="020B0503020204020204" pitchFamily="34" charset="0"/>
              </a:rPr>
              <a:t>Equals Trust 2020/21</a:t>
            </a:r>
          </a:p>
          <a:p>
            <a:endParaRPr lang="en-US" sz="4800" b="1" dirty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defTabSz="914400"/>
            <a:r>
              <a:rPr lang="en-US" sz="4000" dirty="0">
                <a:solidFill>
                  <a:srgbClr val="00B050"/>
                </a:solidFill>
                <a:latin typeface="Corbel" panose="020B0503020204020204" pitchFamily="34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5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3" y="321972"/>
            <a:ext cx="1004552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black"/>
                </a:solidFill>
              </a:rPr>
              <a:t>EQT </a:t>
            </a:r>
            <a:r>
              <a:rPr lang="en-GB" sz="2800" dirty="0">
                <a:solidFill>
                  <a:schemeClr val="accent6"/>
                </a:solidFill>
              </a:rPr>
              <a:t>Improvement</a:t>
            </a:r>
            <a:r>
              <a:rPr lang="en-GB" sz="2800" b="1" dirty="0">
                <a:solidFill>
                  <a:prstClr val="black"/>
                </a:solidFill>
              </a:rPr>
              <a:t> Plan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Priority 1 - Educational Improvement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Key Objectives</a:t>
            </a:r>
            <a:endParaRPr lang="en-GB" sz="2000" dirty="0">
              <a:solidFill>
                <a:schemeClr val="accent6"/>
              </a:solidFill>
            </a:endParaRPr>
          </a:p>
          <a:p>
            <a:r>
              <a:rPr lang="en-US" sz="2000" b="1" dirty="0"/>
              <a:t>1.1 </a:t>
            </a:r>
            <a:r>
              <a:rPr lang="en-US" sz="2000" dirty="0"/>
              <a:t>For schools to develop their curriculum with regard to the new </a:t>
            </a:r>
            <a:r>
              <a:rPr lang="en-US" sz="2000" dirty="0" err="1"/>
              <a:t>Ofsted</a:t>
            </a:r>
            <a:r>
              <a:rPr lang="en-US" sz="2000" dirty="0"/>
              <a:t> framework and the ‘Science of Learning’ – to learn more, to know more, to remember more.</a:t>
            </a:r>
            <a:endParaRPr lang="en-GB" sz="2000" dirty="0"/>
          </a:p>
          <a:p>
            <a:r>
              <a:rPr lang="en-GB" sz="2000" b="1" dirty="0"/>
              <a:t>1.2</a:t>
            </a:r>
            <a:r>
              <a:rPr lang="en-GB" sz="2000" dirty="0"/>
              <a:t> </a:t>
            </a:r>
            <a:r>
              <a:rPr lang="en-US" sz="2000" dirty="0"/>
              <a:t>To ensure that diversity in schools and the wider community, Nottingham, England and the world is reflected in the ethos and curriculum.</a:t>
            </a:r>
            <a:endParaRPr lang="en-GB" sz="2000" dirty="0"/>
          </a:p>
          <a:p>
            <a:r>
              <a:rPr lang="en-GB" sz="2000" b="1" dirty="0"/>
              <a:t>1.3 </a:t>
            </a:r>
            <a:r>
              <a:rPr lang="en-US" sz="2000" dirty="0"/>
              <a:t>To undertake a project using iPads to improve achievement at the higher standard in </a:t>
            </a:r>
            <a:r>
              <a:rPr lang="en-US" sz="2000" dirty="0" err="1"/>
              <a:t>maths</a:t>
            </a:r>
            <a:r>
              <a:rPr lang="en-US" sz="2000" dirty="0"/>
              <a:t>. </a:t>
            </a:r>
            <a:endParaRPr lang="en-GB" sz="2000" dirty="0"/>
          </a:p>
          <a:p>
            <a:r>
              <a:rPr lang="en-GB" sz="2000" b="1" dirty="0"/>
              <a:t>1.4</a:t>
            </a:r>
            <a:r>
              <a:rPr lang="en-US" sz="2000" dirty="0"/>
              <a:t>To address issues from the 2019 SATs as EQT IP priorities: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KS2 - GPS (GD at national average), Progress in reading below national, especially at GD.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KS1 – Reading at GD (at National average)</a:t>
            </a:r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EYFS – Early Reading (below national for exceeding)</a:t>
            </a:r>
            <a:endParaRPr lang="en-GB" sz="2000" dirty="0"/>
          </a:p>
          <a:p>
            <a:r>
              <a:rPr lang="en-US" sz="2000" b="1" dirty="0"/>
              <a:t> </a:t>
            </a:r>
            <a:r>
              <a:rPr lang="en-US" sz="2000" b="1" dirty="0">
                <a:solidFill>
                  <a:schemeClr val="accent6"/>
                </a:solidFill>
              </a:rPr>
              <a:t>Enrichment</a:t>
            </a:r>
            <a:endParaRPr lang="en-GB" sz="2000" dirty="0">
              <a:solidFill>
                <a:schemeClr val="accent6"/>
              </a:solidFill>
            </a:endParaRPr>
          </a:p>
          <a:p>
            <a:r>
              <a:rPr lang="en-US" sz="2000" b="1" dirty="0"/>
              <a:t>1.5</a:t>
            </a:r>
            <a:r>
              <a:rPr lang="en-US" sz="2000" dirty="0"/>
              <a:t> To continue to embed inter-Trust sport competitions, storytelling and singing projects</a:t>
            </a:r>
            <a:endParaRPr lang="en-GB" sz="2000" dirty="0"/>
          </a:p>
          <a:p>
            <a:r>
              <a:rPr lang="en-US" sz="2000" b="1" dirty="0"/>
              <a:t>1.6</a:t>
            </a:r>
            <a:r>
              <a:rPr lang="en-US" sz="2000" dirty="0"/>
              <a:t> Initiate a music project</a:t>
            </a: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  <a:p>
            <a:pPr lvl="1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4" y="6004980"/>
            <a:ext cx="1308921" cy="3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3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6264254"/>
            <a:ext cx="1765910" cy="44134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745607" y="121204"/>
            <a:ext cx="10571750" cy="5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 fontScale="25000" lnSpcReduction="20000"/>
          </a:bodyPr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defTabSz="914400"/>
            <a:r>
              <a:rPr lang="en-US" sz="16000" b="1" dirty="0">
                <a:solidFill>
                  <a:srgbClr val="00B050"/>
                </a:solidFill>
                <a:latin typeface="Corbel" panose="020B0503020204020204" pitchFamily="34" charset="0"/>
              </a:rPr>
              <a:t>Equals Trust </a:t>
            </a:r>
            <a:r>
              <a:rPr lang="en-US" sz="16000" b="1" dirty="0">
                <a:latin typeface="Corbel" panose="020B0503020204020204" pitchFamily="34" charset="0"/>
              </a:rPr>
              <a:t>Governance Structure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A0A228-230D-4FA6-94D4-4ABC597E175C}"/>
              </a:ext>
            </a:extLst>
          </p:cNvPr>
          <p:cNvSpPr/>
          <p:nvPr/>
        </p:nvSpPr>
        <p:spPr>
          <a:xfrm>
            <a:off x="966649" y="1979474"/>
            <a:ext cx="9901646" cy="6228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Equals Trust Board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60C67B-5094-4EB1-A183-E79C6C3FC669}"/>
              </a:ext>
            </a:extLst>
          </p:cNvPr>
          <p:cNvSpPr/>
          <p:nvPr/>
        </p:nvSpPr>
        <p:spPr>
          <a:xfrm>
            <a:off x="346638" y="3261594"/>
            <a:ext cx="3220278" cy="6228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EQT Standards Committee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CA37274-FFE4-4843-895B-53A5C12C3073}"/>
              </a:ext>
            </a:extLst>
          </p:cNvPr>
          <p:cNvSpPr/>
          <p:nvPr/>
        </p:nvSpPr>
        <p:spPr>
          <a:xfrm>
            <a:off x="4383061" y="3277289"/>
            <a:ext cx="3220278" cy="6228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EQT Pay &amp; Remuneration Committee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0261142-2D2A-4D79-8071-379442E40C35}"/>
              </a:ext>
            </a:extLst>
          </p:cNvPr>
          <p:cNvSpPr/>
          <p:nvPr/>
        </p:nvSpPr>
        <p:spPr>
          <a:xfrm>
            <a:off x="8419484" y="3277289"/>
            <a:ext cx="3220278" cy="6228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F239973-BA67-4D49-9249-B30912FD51A1}"/>
              </a:ext>
            </a:extLst>
          </p:cNvPr>
          <p:cNvSpPr/>
          <p:nvPr/>
        </p:nvSpPr>
        <p:spPr>
          <a:xfrm>
            <a:off x="346638" y="4543714"/>
            <a:ext cx="5070093" cy="6228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Leadership Group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A5E028-5F47-4C3C-809F-563464B3E367}"/>
              </a:ext>
            </a:extLst>
          </p:cNvPr>
          <p:cNvSpPr/>
          <p:nvPr/>
        </p:nvSpPr>
        <p:spPr>
          <a:xfrm>
            <a:off x="6409508" y="4543714"/>
            <a:ext cx="5230253" cy="6228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Executive Team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97D0FA-FE28-4C45-B030-485FF91BE5BF}"/>
              </a:ext>
            </a:extLst>
          </p:cNvPr>
          <p:cNvSpPr/>
          <p:nvPr/>
        </p:nvSpPr>
        <p:spPr>
          <a:xfrm>
            <a:off x="966650" y="733760"/>
            <a:ext cx="9901645" cy="6228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Members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F387AE8-3535-4E6A-8983-680CB71ED255}"/>
              </a:ext>
            </a:extLst>
          </p:cNvPr>
          <p:cNvSpPr/>
          <p:nvPr/>
        </p:nvSpPr>
        <p:spPr>
          <a:xfrm>
            <a:off x="346638" y="5772910"/>
            <a:ext cx="11293125" cy="6228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Local Governing Bodies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B29ADB-239E-4A93-9EE6-396A49A0429A}"/>
              </a:ext>
            </a:extLst>
          </p:cNvPr>
          <p:cNvSpPr/>
          <p:nvPr/>
        </p:nvSpPr>
        <p:spPr>
          <a:xfrm>
            <a:off x="8518685" y="3277289"/>
            <a:ext cx="3021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EQT Finance, Audit &amp; Risk Committee 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14F4A6DC-6E97-4251-90E5-56D87404B53A}"/>
              </a:ext>
            </a:extLst>
          </p:cNvPr>
          <p:cNvSpPr/>
          <p:nvPr/>
        </p:nvSpPr>
        <p:spPr>
          <a:xfrm>
            <a:off x="5675156" y="1356612"/>
            <a:ext cx="484632" cy="5420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973B75F4-12BA-44DF-89A9-B55E97752F7F}"/>
              </a:ext>
            </a:extLst>
          </p:cNvPr>
          <p:cNvSpPr/>
          <p:nvPr/>
        </p:nvSpPr>
        <p:spPr>
          <a:xfrm>
            <a:off x="5675156" y="2661738"/>
            <a:ext cx="484632" cy="5420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E35CF2F7-6E60-43F8-BB59-2CCA5C937030}"/>
              </a:ext>
            </a:extLst>
          </p:cNvPr>
          <p:cNvSpPr/>
          <p:nvPr/>
        </p:nvSpPr>
        <p:spPr>
          <a:xfrm>
            <a:off x="7714492" y="5198717"/>
            <a:ext cx="484632" cy="5420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069559F-B921-4DB4-A0C4-985A5509C664}"/>
              </a:ext>
            </a:extLst>
          </p:cNvPr>
          <p:cNvSpPr/>
          <p:nvPr/>
        </p:nvSpPr>
        <p:spPr>
          <a:xfrm>
            <a:off x="3750562" y="5214793"/>
            <a:ext cx="484632" cy="5420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3E72FFBC-7B27-4F67-B439-B883DF6B2F7D}"/>
              </a:ext>
            </a:extLst>
          </p:cNvPr>
          <p:cNvSpPr/>
          <p:nvPr/>
        </p:nvSpPr>
        <p:spPr>
          <a:xfrm>
            <a:off x="5503816" y="4612824"/>
            <a:ext cx="818607" cy="484632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Arrow: Left-Right-Up 36">
            <a:extLst>
              <a:ext uri="{FF2B5EF4-FFF2-40B4-BE49-F238E27FC236}">
                <a16:creationId xmlns:a16="http://schemas.microsoft.com/office/drawing/2014/main" id="{1528D7F9-20E3-4377-9F26-BF69C4641068}"/>
              </a:ext>
            </a:extLst>
          </p:cNvPr>
          <p:cNvSpPr/>
          <p:nvPr/>
        </p:nvSpPr>
        <p:spPr>
          <a:xfrm rot="10800000">
            <a:off x="7600875" y="3498424"/>
            <a:ext cx="818608" cy="850392"/>
          </a:xfrm>
          <a:prstGeom prst="leftRight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140B4EC-5B3C-4EB1-AE3E-229D1ECD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41" y="3495265"/>
            <a:ext cx="806020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161" y="462308"/>
            <a:ext cx="1765910" cy="44134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745607" y="121204"/>
            <a:ext cx="10617718" cy="17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/>
          </a:bodyPr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defTabSz="914400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Contact</a:t>
            </a:r>
            <a:r>
              <a:rPr lang="en-US" sz="4000" b="1" dirty="0">
                <a:latin typeface="Corbel" panose="020B0503020204020204" pitchFamily="34" charset="0"/>
              </a:rPr>
              <a:t> Information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97399"/>
              </p:ext>
            </p:extLst>
          </p:nvPr>
        </p:nvGraphicFramePr>
        <p:xfrm>
          <a:off x="952407" y="1338857"/>
          <a:ext cx="10204118" cy="503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934">
                  <a:extLst>
                    <a:ext uri="{9D8B030D-6E8A-4147-A177-3AD203B41FA5}">
                      <a16:colId xmlns:a16="http://schemas.microsoft.com/office/drawing/2014/main" val="260460536"/>
                    </a:ext>
                  </a:extLst>
                </a:gridCol>
                <a:gridCol w="4733869">
                  <a:extLst>
                    <a:ext uri="{9D8B030D-6E8A-4147-A177-3AD203B41FA5}">
                      <a16:colId xmlns:a16="http://schemas.microsoft.com/office/drawing/2014/main" val="1661616969"/>
                    </a:ext>
                  </a:extLst>
                </a:gridCol>
                <a:gridCol w="3575315">
                  <a:extLst>
                    <a:ext uri="{9D8B030D-6E8A-4147-A177-3AD203B41FA5}">
                      <a16:colId xmlns:a16="http://schemas.microsoft.com/office/drawing/2014/main" val="3048855674"/>
                    </a:ext>
                  </a:extLst>
                </a:gridCol>
              </a:tblGrid>
              <a:tr h="3895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Central 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198075"/>
                  </a:ext>
                </a:extLst>
              </a:tr>
              <a:tr h="1467497">
                <a:tc>
                  <a:txBody>
                    <a:bodyPr/>
                    <a:lstStyle/>
                    <a:p>
                      <a:r>
                        <a:rPr lang="en-GB" dirty="0"/>
                        <a:t>Philip Palmer</a:t>
                      </a:r>
                    </a:p>
                    <a:p>
                      <a:r>
                        <a:rPr lang="en-GB" dirty="0" err="1"/>
                        <a:t>Lakhpreet</a:t>
                      </a:r>
                      <a:r>
                        <a:rPr lang="en-GB" dirty="0"/>
                        <a:t> Baines</a:t>
                      </a:r>
                    </a:p>
                    <a:p>
                      <a:r>
                        <a:rPr lang="en-GB" dirty="0"/>
                        <a:t>Catherine Cox</a:t>
                      </a:r>
                    </a:p>
                    <a:p>
                      <a:r>
                        <a:rPr lang="en-GB" dirty="0"/>
                        <a:t>Tara Cook</a:t>
                      </a:r>
                    </a:p>
                    <a:p>
                      <a:r>
                        <a:rPr lang="en-GB" dirty="0"/>
                        <a:t>Stuart Edmonds</a:t>
                      </a:r>
                    </a:p>
                    <a:p>
                      <a:r>
                        <a:rPr lang="en-GB" dirty="0"/>
                        <a:t>Elizabeth Gregory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Chief Executive</a:t>
                      </a:r>
                      <a:r>
                        <a:rPr lang="en-GB" baseline="0" dirty="0"/>
                        <a:t> Officer</a:t>
                      </a:r>
                      <a:endParaRPr lang="en-GB" dirty="0"/>
                    </a:p>
                    <a:p>
                      <a:r>
                        <a:rPr lang="en-GB" dirty="0"/>
                        <a:t>Trust Finance Manager</a:t>
                      </a:r>
                    </a:p>
                    <a:p>
                      <a:r>
                        <a:rPr lang="en-GB" dirty="0"/>
                        <a:t>Trust</a:t>
                      </a:r>
                      <a:r>
                        <a:rPr lang="en-GB" baseline="0" dirty="0"/>
                        <a:t> Administration and Governance Manager</a:t>
                      </a:r>
                      <a:endParaRPr lang="en-GB" dirty="0"/>
                    </a:p>
                    <a:p>
                      <a:r>
                        <a:rPr lang="en-GB" dirty="0"/>
                        <a:t>Trust Human Resources</a:t>
                      </a:r>
                    </a:p>
                    <a:p>
                      <a:r>
                        <a:rPr lang="en-GB" dirty="0"/>
                        <a:t>School Improvement Lead</a:t>
                      </a:r>
                    </a:p>
                    <a:p>
                      <a:r>
                        <a:rPr lang="en-GB" dirty="0"/>
                        <a:t>Trust Officer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hlinkClick r:id="rId3"/>
                        </a:rPr>
                        <a:t>ceo@equalstrust.org</a:t>
                      </a:r>
                      <a:endParaRPr lang="en-GB" dirty="0"/>
                    </a:p>
                    <a:p>
                      <a:r>
                        <a:rPr lang="en-GB" dirty="0">
                          <a:hlinkClick r:id="rId4"/>
                        </a:rPr>
                        <a:t>financemanager@equalstrust.org</a:t>
                      </a:r>
                      <a:endParaRPr lang="en-GB" dirty="0"/>
                    </a:p>
                    <a:p>
                      <a:r>
                        <a:rPr lang="en-GB" dirty="0">
                          <a:hlinkClick r:id="rId5"/>
                        </a:rPr>
                        <a:t>governance@equalstrust.org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>
                          <a:hlinkClick r:id="rId6"/>
                        </a:rPr>
                        <a:t>hrmanager@equalstrust.org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>
                          <a:hlinkClick r:id="rId7"/>
                        </a:rPr>
                        <a:t>silead@equalstrust.org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>
                          <a:hlinkClick r:id="rId8"/>
                        </a:rPr>
                        <a:t>elizabeth.gregory@equalstrust.org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88686"/>
                  </a:ext>
                </a:extLst>
              </a:tr>
              <a:tr h="389575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32008"/>
                  </a:ext>
                </a:extLst>
              </a:tr>
              <a:tr h="389575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Website: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9"/>
                        </a:rPr>
                        <a:t>www.equalstrust.org</a:t>
                      </a:r>
                      <a:r>
                        <a:rPr lang="en-GB" baseline="0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80198"/>
                  </a:ext>
                </a:extLst>
              </a:tr>
              <a:tr h="389575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Registered</a:t>
                      </a:r>
                      <a:r>
                        <a:rPr lang="en-GB" baseline="0" dirty="0"/>
                        <a:t> Office: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Equals Trust</a:t>
                      </a:r>
                    </a:p>
                    <a:p>
                      <a:r>
                        <a:rPr lang="en-GB" dirty="0"/>
                        <a:t>c/o </a:t>
                      </a:r>
                      <a:r>
                        <a:rPr lang="en-GB" dirty="0" err="1"/>
                        <a:t>Keyworth</a:t>
                      </a:r>
                      <a:r>
                        <a:rPr lang="en-GB" dirty="0"/>
                        <a:t> Primary &amp; Nursery</a:t>
                      </a:r>
                      <a:r>
                        <a:rPr lang="en-GB" baseline="0" dirty="0"/>
                        <a:t> School</a:t>
                      </a:r>
                      <a:br>
                        <a:rPr lang="en-GB" baseline="0" dirty="0"/>
                      </a:br>
                      <a:r>
                        <a:rPr lang="en-GB" baseline="0" dirty="0"/>
                        <a:t>Nottingham Road</a:t>
                      </a:r>
                      <a:br>
                        <a:rPr lang="en-GB" baseline="0" dirty="0"/>
                      </a:br>
                      <a:r>
                        <a:rPr lang="en-GB" baseline="0" dirty="0" err="1"/>
                        <a:t>Keyworth</a:t>
                      </a:r>
                      <a:endParaRPr lang="en-GB" baseline="0" dirty="0"/>
                    </a:p>
                    <a:p>
                      <a:r>
                        <a:rPr lang="en-GB" baseline="0" dirty="0"/>
                        <a:t>NG12 5FB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670334"/>
                  </a:ext>
                </a:extLst>
              </a:tr>
              <a:tr h="389575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Enquiries: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>
                          <a:hlinkClick r:id="rId10"/>
                        </a:rPr>
                        <a:t>enquiries@equalstrust.org</a:t>
                      </a:r>
                      <a:r>
                        <a:rPr lang="en-GB" baseline="0" dirty="0"/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69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5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97" y="6029324"/>
            <a:ext cx="2705913" cy="67627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745607" y="121204"/>
            <a:ext cx="10617718" cy="17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/>
          </a:bodyPr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defTabSz="914400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Who </a:t>
            </a:r>
            <a:r>
              <a:rPr lang="en-US" sz="4000" b="1" dirty="0">
                <a:latin typeface="Corbel" panose="020B0503020204020204" pitchFamily="34" charset="0"/>
              </a:rPr>
              <a:t>are Equals Trust?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95424"/>
            <a:ext cx="112490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Equals Trust </a:t>
            </a:r>
            <a:r>
              <a:rPr lang="en-GB" dirty="0"/>
              <a:t>is a multi-academy trust which is exclusively comprised of primary schools. The Trust was founded in September 2016 with the aim of allowing member schools to </a:t>
            </a:r>
            <a:r>
              <a:rPr lang="en-GB" b="1" dirty="0">
                <a:solidFill>
                  <a:srgbClr val="00B050"/>
                </a:solidFill>
              </a:rPr>
              <a:t>maintain their ethos and unique identities </a:t>
            </a:r>
            <a:r>
              <a:rPr lang="en-GB" dirty="0"/>
              <a:t>within a tight local network, with strong </a:t>
            </a:r>
            <a:r>
              <a:rPr lang="en-GB" b="1" dirty="0">
                <a:solidFill>
                  <a:srgbClr val="00B050"/>
                </a:solidFill>
              </a:rPr>
              <a:t>mutual accountability</a:t>
            </a:r>
            <a:r>
              <a:rPr lang="en-GB" dirty="0"/>
              <a:t>, </a:t>
            </a:r>
            <a:r>
              <a:rPr lang="en-GB" b="1" dirty="0">
                <a:solidFill>
                  <a:srgbClr val="00B050"/>
                </a:solidFill>
              </a:rPr>
              <a:t>shared support services </a:t>
            </a:r>
            <a:r>
              <a:rPr lang="en-GB" dirty="0"/>
              <a:t>and a strong </a:t>
            </a:r>
            <a:r>
              <a:rPr lang="en-GB" b="1" dirty="0">
                <a:solidFill>
                  <a:srgbClr val="00B050"/>
                </a:solidFill>
              </a:rPr>
              <a:t>collaborative approach </a:t>
            </a:r>
            <a:r>
              <a:rPr lang="en-GB" dirty="0"/>
              <a:t>to staff development and school improvement.</a:t>
            </a:r>
          </a:p>
          <a:p>
            <a:endParaRPr lang="en-GB" dirty="0"/>
          </a:p>
          <a:p>
            <a:r>
              <a:rPr lang="en-GB" dirty="0"/>
              <a:t>Equals Trust passionately believes that collaborative working raises educational standards and improves life chances for students within the trust partnership. The twelve schools: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Burton Joyce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Cropwell Bishop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Crossdale</a:t>
            </a:r>
            <a:r>
              <a:rPr lang="en-GB" dirty="0"/>
              <a:t>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Flintham</a:t>
            </a:r>
            <a:r>
              <a:rPr lang="en-GB" dirty="0"/>
              <a:t>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Heymann</a:t>
            </a:r>
            <a:r>
              <a:rPr lang="en-GB" dirty="0"/>
              <a:t> Primary &amp; Nursery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Keyworth</a:t>
            </a:r>
            <a:r>
              <a:rPr lang="en-GB" dirty="0"/>
              <a:t> Primary &amp; Nursery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Robert Miles Junior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Tollerton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Willow Farm Primary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Richard Bonington Primary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GB" dirty="0" err="1"/>
              <a:t>rookside</a:t>
            </a:r>
            <a:r>
              <a:rPr lang="en-GB" dirty="0"/>
              <a:t> Primary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Abbey Road Primary are scheduled to join </a:t>
            </a:r>
            <a:r>
              <a:rPr lang="en-GB"/>
              <a:t>in November </a:t>
            </a:r>
            <a:r>
              <a:rPr lang="en-GB" dirty="0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9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97" y="6029324"/>
            <a:ext cx="2705913" cy="67627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745607" y="121204"/>
            <a:ext cx="10617718" cy="17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/>
          </a:bodyPr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defTabSz="914400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What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is Equals Trust?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525" y="1597341"/>
            <a:ext cx="120710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primary multi-academy trust based on the principal of </a:t>
            </a:r>
            <a:r>
              <a:rPr lang="en-GB" sz="2400" b="1" dirty="0">
                <a:solidFill>
                  <a:srgbClr val="00B050"/>
                </a:solidFill>
              </a:rPr>
              <a:t>equality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We work </a:t>
            </a:r>
            <a:r>
              <a:rPr lang="en-GB" sz="2400" b="1" dirty="0">
                <a:solidFill>
                  <a:srgbClr val="00B050"/>
                </a:solidFill>
              </a:rPr>
              <a:t>collaboratively </a:t>
            </a:r>
            <a:r>
              <a:rPr lang="en-GB" sz="2400" dirty="0"/>
              <a:t>together with a clear purpose and direction, where: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teaching and learning is at the centre of all we 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children enjoy, and are engaged in, a curriculum that challenges and excites them;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develop responsible citizens who value diversity;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ensure a culture of high expectations amongst all our children;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children value themselves and each other, developing the self confidence and resilience to face future challenges;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contributions made by all stakeholders are valued.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06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97" y="6029324"/>
            <a:ext cx="2705913" cy="67627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745607" y="121204"/>
            <a:ext cx="10617718" cy="17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/>
          </a:bodyPr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defTabSz="914400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What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is Equals Trust?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875" y="1987866"/>
            <a:ext cx="114014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work </a:t>
            </a:r>
            <a:r>
              <a:rPr lang="en-GB" sz="2400" b="1" dirty="0">
                <a:solidFill>
                  <a:srgbClr val="00B050"/>
                </a:solidFill>
              </a:rPr>
              <a:t>effectively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/>
              <a:t>in school partnerships to enhance our provision by: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Extending the learning opportunities and activities for pupils;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Enriching the curriculum through partnership working and shared resources;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Enabling the greater sharing of excellent teaching and learning;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Enhancing the professional development of teaching and support staff;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Building mutual support and accountability for Head Teachers and Governors;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Securing cost and resource efficiencies through joint commissioning.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6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97" y="6029324"/>
            <a:ext cx="2705913" cy="676275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subTitle" idx="1"/>
          </p:nvPr>
        </p:nvSpPr>
        <p:spPr bwMode="auto">
          <a:xfrm>
            <a:off x="745607" y="121204"/>
            <a:ext cx="10617718" cy="17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>
            <a:normAutofit/>
          </a:bodyPr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defTabSz="914400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Where </a:t>
            </a:r>
            <a:r>
              <a:rPr lang="en-US" sz="4000" b="1" dirty="0">
                <a:latin typeface="Corbel" panose="020B0503020204020204" pitchFamily="34" charset="0"/>
              </a:rPr>
              <a:t>are Equals Trust?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95424"/>
            <a:ext cx="1124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7511" t="21029" r="23484" b="7817"/>
          <a:stretch/>
        </p:blipFill>
        <p:spPr bwMode="auto">
          <a:xfrm>
            <a:off x="1064029" y="1737474"/>
            <a:ext cx="5933119" cy="4451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3884" y="2028305"/>
            <a:ext cx="3898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Equals Trust schools are geographically located in order to fulfil our vision and values around collaborative working.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5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245" y="256434"/>
            <a:ext cx="1081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What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have </a:t>
            </a:r>
            <a:r>
              <a:rPr lang="en-US" sz="3600" b="1" dirty="0">
                <a:solidFill>
                  <a:srgbClr val="000000"/>
                </a:solidFill>
                <a:latin typeface="Corbel" panose="020B0503020204020204" pitchFamily="34" charset="0"/>
              </a:rPr>
              <a:t>we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achieved since September 2016?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4" y="6004980"/>
            <a:ext cx="1308921" cy="32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8966" y="1138843"/>
            <a:ext cx="97425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Speech and Language Therapist – access for </a:t>
            </a:r>
            <a:r>
              <a:rPr lang="en-GB" sz="2400" b="1" dirty="0">
                <a:solidFill>
                  <a:srgbClr val="00B050"/>
                </a:solidFill>
              </a:rPr>
              <a:t>all pupils </a:t>
            </a:r>
            <a:r>
              <a:rPr lang="en-GB" sz="2400" dirty="0"/>
              <a:t>across the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</a:rPr>
              <a:t>Collaborative </a:t>
            </a:r>
            <a:r>
              <a:rPr lang="en-GB" sz="2400" dirty="0"/>
              <a:t>work with Rushcliffe Learning Alliance and Local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Curriculum projects;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British Council global ed project - Tanzania link – Stories of a Lifetime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Diversity project across Nottinghamshire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Storytelling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Singing and music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Sport programme – health and fitness for all children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Inter-trust schools frisbee, football &amp; boccia for tournament for boys and girls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E-Safety project – regular e-magazines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Mathematics project with Southwell Minster Teaching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Principles for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Moderation of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28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245" y="256434"/>
            <a:ext cx="1081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What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have </a:t>
            </a:r>
            <a:r>
              <a:rPr lang="en-US" sz="3600" b="1" dirty="0">
                <a:solidFill>
                  <a:srgbClr val="000000"/>
                </a:solidFill>
                <a:latin typeface="Corbel" panose="020B0503020204020204" pitchFamily="34" charset="0"/>
              </a:rPr>
              <a:t>we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achieved since September 2016?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4" y="6004980"/>
            <a:ext cx="1308921" cy="32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5839" y="1147156"/>
            <a:ext cx="97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05839" y="1147706"/>
            <a:ext cx="10440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Continued positive links with the LA and City – CPD for teachers and clerk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Positive relationship with trade unions – Trade Union Recognition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Staff wellbeing – access to Cycle2Work, gym memberships, video-GP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Financial development strategy – a sustainable financial model for all schools within Equals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Equals Trust Strategic Plan – aims, objectives &amp;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Trust offices at </a:t>
            </a:r>
            <a:r>
              <a:rPr lang="en-GB" sz="2400" dirty="0" err="1"/>
              <a:t>Keyworth</a:t>
            </a:r>
            <a:r>
              <a:rPr lang="en-GB" sz="2400" dirty="0"/>
              <a:t> to facilitate work of trust team – open to all staff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LGB guidance and 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Admissions – Trust wide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School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iPad scheme and maths GD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INSET – cognitive learning</a:t>
            </a:r>
          </a:p>
          <a:p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5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64" y="6004980"/>
            <a:ext cx="1308921" cy="32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953" y="1407158"/>
            <a:ext cx="11187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2 year creative curriculum project with Mick Waters across all Trust schools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Trust Policy Schedule – sharing best practice and common policy framework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Consistent reporting formats – school and trust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Intuitive web sites – sharing good news, maintaining compliance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Estates strategy - CIF – circa £1m this year for roofing, cladding and a new kitchen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1% Teaching and Learning top slice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4% services top slice – finance, governance, HR, Estates – EVERY, payroll. Continuing work with leadership group to make this as cost effective as possible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Shared management systems – </a:t>
            </a:r>
            <a:r>
              <a:rPr lang="en-GB" sz="2400" dirty="0" err="1"/>
              <a:t>Educare</a:t>
            </a:r>
            <a:r>
              <a:rPr lang="en-GB" sz="2400" dirty="0"/>
              <a:t>, </a:t>
            </a:r>
            <a:r>
              <a:rPr lang="en-GB" sz="2400" dirty="0" err="1"/>
              <a:t>Scolarpack</a:t>
            </a:r>
            <a:r>
              <a:rPr lang="en-GB" sz="2400" dirty="0"/>
              <a:t>, Every, CPOMS, Xero, </a:t>
            </a:r>
            <a:r>
              <a:rPr lang="en-GB" sz="2400" dirty="0" err="1"/>
              <a:t>Orovia</a:t>
            </a:r>
            <a:r>
              <a:rPr lang="en-GB" sz="2400" dirty="0"/>
              <a:t>, EVERY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Shared procurement – </a:t>
            </a:r>
            <a:r>
              <a:rPr lang="en-GB" sz="2400" dirty="0" err="1"/>
              <a:t>e.g</a:t>
            </a:r>
            <a:r>
              <a:rPr lang="en-GB" sz="2400" dirty="0"/>
              <a:t> £20k invested in 17/18 in new laptops for teachers and pupils, all centrally procured.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/>
              <a:t>iPad scheme and maths GD 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399245" y="256434"/>
            <a:ext cx="1081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Corbel" panose="020B0503020204020204" pitchFamily="34" charset="0"/>
              </a:rPr>
              <a:t>What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have </a:t>
            </a:r>
            <a:r>
              <a:rPr lang="en-US" sz="3600" b="1" dirty="0">
                <a:solidFill>
                  <a:srgbClr val="000000"/>
                </a:solidFill>
                <a:latin typeface="Corbel" panose="020B0503020204020204" pitchFamily="34" charset="0"/>
              </a:rPr>
              <a:t>we</a:t>
            </a:r>
            <a:r>
              <a:rPr lang="en-US" sz="4000" b="1" dirty="0">
                <a:solidFill>
                  <a:srgbClr val="000000"/>
                </a:solidFill>
                <a:latin typeface="Corbel" panose="020B0503020204020204" pitchFamily="34" charset="0"/>
              </a:rPr>
              <a:t> achieved since September 2016?</a:t>
            </a:r>
          </a:p>
        </p:txBody>
      </p:sp>
    </p:spTree>
    <p:extLst>
      <p:ext uri="{BB962C8B-B14F-4D97-AF65-F5344CB8AC3E}">
        <p14:creationId xmlns:p14="http://schemas.microsoft.com/office/powerpoint/2010/main" val="46665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ilver words dark base">
            <a:extLst>
              <a:ext uri="{FF2B5EF4-FFF2-40B4-BE49-F238E27FC236}">
                <a16:creationId xmlns:a16="http://schemas.microsoft.com/office/drawing/2014/main" id="{DD7F6EAA-6C5D-4BFE-AA9E-432F31852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81" y="937026"/>
            <a:ext cx="4478976" cy="55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 descr="silver no words dark base">
            <a:extLst>
              <a:ext uri="{FF2B5EF4-FFF2-40B4-BE49-F238E27FC236}">
                <a16:creationId xmlns:a16="http://schemas.microsoft.com/office/drawing/2014/main" id="{82EA2E0E-F401-4B5F-B683-06230146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187" y="2545852"/>
            <a:ext cx="571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DF6EED4E-2032-44C6-858D-4D2E26353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883" y="703207"/>
            <a:ext cx="3595921" cy="1245248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ngagement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CPD and School Improvement enable us to deliver the Entitlement through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canopy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Engagement.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CE8A36C1-A4D8-4880-B1A0-23AD24326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965" y="3663944"/>
            <a:ext cx="3153169" cy="1553937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ntitlement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Curriculum, Teaching and Learning and Assessment for Learning - the core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trunk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provision.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291F66A-1FF7-4886-BE8F-E5657C40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48" y="4976810"/>
            <a:ext cx="3336207" cy="12144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xpectation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vision and aims at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root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Equals Trust Principles for Learning.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333359F-4D8C-4E5D-B34E-5B111ABDB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01" y="2450194"/>
            <a:ext cx="2812623" cy="121375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nrichment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Branching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out with Trust activities to enrich the Entitlement.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53AAC20-8253-4A8E-9F4A-74CAA432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136" y="312864"/>
            <a:ext cx="35959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EQT Principles for Learning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5074500-71F1-475B-993D-8CB6FD752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2" y="857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F8C2121-0E1F-43FF-86C0-C2DBFFCB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2" y="1314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D324B5A-4735-403E-9BAD-96118535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2" y="525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CC72F4A2-9484-428B-96F0-4C35C6B6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2" y="5962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094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94538" algn="l"/>
              </a:tabLst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 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4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2976A2F9633742B7C38A4FB8B81625" ma:contentTypeVersion="7" ma:contentTypeDescription="Create a new document." ma:contentTypeScope="" ma:versionID="920286e4da706b74d0cfb027dd913753">
  <xsd:schema xmlns:xsd="http://www.w3.org/2001/XMLSchema" xmlns:xs="http://www.w3.org/2001/XMLSchema" xmlns:p="http://schemas.microsoft.com/office/2006/metadata/properties" xmlns:ns3="634ab60e-2a57-45ac-b16d-c84f570a4e2f" targetNamespace="http://schemas.microsoft.com/office/2006/metadata/properties" ma:root="true" ma:fieldsID="123c03b169c59559ff6087164d74e980" ns3:_="">
    <xsd:import namespace="634ab60e-2a57-45ac-b16d-c84f570a4e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ab60e-2a57-45ac-b16d-c84f570a4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A09DF-8F88-4BE9-8BF7-B658FD71A03D}">
  <ds:schemaRefs>
    <ds:schemaRef ds:uri="http://purl.org/dc/elements/1.1/"/>
    <ds:schemaRef ds:uri="http://schemas.microsoft.com/office/2006/metadata/properties"/>
    <ds:schemaRef ds:uri="634ab60e-2a57-45ac-b16d-c84f570a4e2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8C5E80-53B0-427D-A249-FC03C9A735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F1BB41-108D-45F1-BC5D-2036C8676B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ab60e-2a57-45ac-b16d-c84f570a4e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1063</Words>
  <Application>Microsoft Office PowerPoint</Application>
  <PresentationFormat>Widescreen</PresentationFormat>
  <Paragraphs>169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Office Theme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Phillips</dc:creator>
  <cp:lastModifiedBy>Equals Trust CEO</cp:lastModifiedBy>
  <cp:revision>93</cp:revision>
  <dcterms:created xsi:type="dcterms:W3CDTF">2017-01-13T11:39:35Z</dcterms:created>
  <dcterms:modified xsi:type="dcterms:W3CDTF">2020-09-02T13:11:12Z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0x010100412976A2F9633742B7C38A4FB8B81625</vt:lpwstr>
  </property>
</Properties>
</file>